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48225" cy="42848213"/>
  <p:notesSz cx="6858000" cy="9144000"/>
  <p:defaultTextStyle>
    <a:defPPr>
      <a:defRPr lang="en-US"/>
    </a:defPPr>
    <a:lvl1pPr marL="0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444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888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5332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3776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2219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30663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9107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7551" algn="l" defTabSz="2088444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7F0224"/>
    <a:srgbClr val="14436A"/>
    <a:srgbClr val="83A1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5" autoAdjust="0"/>
    <p:restoredTop sz="94643" autoAdjust="0"/>
  </p:normalViewPr>
  <p:slideViewPr>
    <p:cSldViewPr snapToGrid="0" snapToObjects="1">
      <p:cViewPr>
        <p:scale>
          <a:sx n="33" d="100"/>
          <a:sy n="33" d="100"/>
        </p:scale>
        <p:origin x="-944" y="-80"/>
      </p:cViewPr>
      <p:guideLst>
        <p:guide orient="horz" pos="13496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B2877-BFAA-B640-9B7B-00C7B830D617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9325" y="685800"/>
            <a:ext cx="2419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4BADC-24C8-684D-9A04-7A32D83B3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A4BADC-24C8-684D-9A04-7A32D83B35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617" y="13310721"/>
            <a:ext cx="25710991" cy="9184594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7234" y="24280654"/>
            <a:ext cx="21173758" cy="109500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5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3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2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9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7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26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43228" y="10721978"/>
            <a:ext cx="22512873" cy="228424617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04614" y="10721978"/>
            <a:ext cx="67034476" cy="228424617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61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84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1" y="27533948"/>
            <a:ext cx="25710991" cy="851013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401" y="18160904"/>
            <a:ext cx="25710991" cy="937304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444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8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53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37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221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06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91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755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09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4614" y="62467140"/>
            <a:ext cx="44773675" cy="17667945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82426" y="62467140"/>
            <a:ext cx="44773675" cy="176679452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57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11" y="1715915"/>
            <a:ext cx="27223403" cy="7141369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411" y="9591258"/>
            <a:ext cx="13364886" cy="399718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444" indent="0">
              <a:buNone/>
              <a:defRPr sz="9100" b="1"/>
            </a:lvl2pPr>
            <a:lvl3pPr marL="4176888" indent="0">
              <a:buNone/>
              <a:defRPr sz="8200" b="1"/>
            </a:lvl3pPr>
            <a:lvl4pPr marL="6265332" indent="0">
              <a:buNone/>
              <a:defRPr sz="7300" b="1"/>
            </a:lvl4pPr>
            <a:lvl5pPr marL="8353776" indent="0">
              <a:buNone/>
              <a:defRPr sz="7300" b="1"/>
            </a:lvl5pPr>
            <a:lvl6pPr marL="10442219" indent="0">
              <a:buNone/>
              <a:defRPr sz="7300" b="1"/>
            </a:lvl6pPr>
            <a:lvl7pPr marL="12530663" indent="0">
              <a:buNone/>
              <a:defRPr sz="7300" b="1"/>
            </a:lvl7pPr>
            <a:lvl8pPr marL="14619107" indent="0">
              <a:buNone/>
              <a:defRPr sz="7300" b="1"/>
            </a:lvl8pPr>
            <a:lvl9pPr marL="16707551" indent="0">
              <a:buNone/>
              <a:defRPr sz="73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411" y="13588438"/>
            <a:ext cx="13364886" cy="2468731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5680" y="9591258"/>
            <a:ext cx="13370136" cy="3997180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444" indent="0">
              <a:buNone/>
              <a:defRPr sz="9100" b="1"/>
            </a:lvl2pPr>
            <a:lvl3pPr marL="4176888" indent="0">
              <a:buNone/>
              <a:defRPr sz="8200" b="1"/>
            </a:lvl3pPr>
            <a:lvl4pPr marL="6265332" indent="0">
              <a:buNone/>
              <a:defRPr sz="7300" b="1"/>
            </a:lvl4pPr>
            <a:lvl5pPr marL="8353776" indent="0">
              <a:buNone/>
              <a:defRPr sz="7300" b="1"/>
            </a:lvl5pPr>
            <a:lvl6pPr marL="10442219" indent="0">
              <a:buNone/>
              <a:defRPr sz="7300" b="1"/>
            </a:lvl6pPr>
            <a:lvl7pPr marL="12530663" indent="0">
              <a:buNone/>
              <a:defRPr sz="7300" b="1"/>
            </a:lvl7pPr>
            <a:lvl8pPr marL="14619107" indent="0">
              <a:buNone/>
              <a:defRPr sz="7300" b="1"/>
            </a:lvl8pPr>
            <a:lvl9pPr marL="16707551" indent="0">
              <a:buNone/>
              <a:defRPr sz="73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5680" y="13588438"/>
            <a:ext cx="13370136" cy="24687318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2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0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1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13" y="1705993"/>
            <a:ext cx="9951458" cy="726039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216" y="1705997"/>
            <a:ext cx="16909598" cy="3656976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413" y="8966388"/>
            <a:ext cx="9951458" cy="29309371"/>
          </a:xfrm>
        </p:spPr>
        <p:txBody>
          <a:bodyPr/>
          <a:lstStyle>
            <a:lvl1pPr marL="0" indent="0">
              <a:buNone/>
              <a:defRPr sz="6400"/>
            </a:lvl1pPr>
            <a:lvl2pPr marL="2088444" indent="0">
              <a:buNone/>
              <a:defRPr sz="5500"/>
            </a:lvl2pPr>
            <a:lvl3pPr marL="4176888" indent="0">
              <a:buNone/>
              <a:defRPr sz="4600"/>
            </a:lvl3pPr>
            <a:lvl4pPr marL="6265332" indent="0">
              <a:buNone/>
              <a:defRPr sz="4100"/>
            </a:lvl4pPr>
            <a:lvl5pPr marL="8353776" indent="0">
              <a:buNone/>
              <a:defRPr sz="4100"/>
            </a:lvl5pPr>
            <a:lvl6pPr marL="10442219" indent="0">
              <a:buNone/>
              <a:defRPr sz="4100"/>
            </a:lvl6pPr>
            <a:lvl7pPr marL="12530663" indent="0">
              <a:buNone/>
              <a:defRPr sz="4100"/>
            </a:lvl7pPr>
            <a:lvl8pPr marL="14619107" indent="0">
              <a:buNone/>
              <a:defRPr sz="4100"/>
            </a:lvl8pPr>
            <a:lvl9pPr marL="16707551" indent="0">
              <a:buNone/>
              <a:defRPr sz="41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5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864" y="29993749"/>
            <a:ext cx="18148935" cy="354093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8864" y="3828567"/>
            <a:ext cx="18148935" cy="25708928"/>
          </a:xfrm>
        </p:spPr>
        <p:txBody>
          <a:bodyPr/>
          <a:lstStyle>
            <a:lvl1pPr marL="0" indent="0">
              <a:buNone/>
              <a:defRPr sz="14600"/>
            </a:lvl1pPr>
            <a:lvl2pPr marL="2088444" indent="0">
              <a:buNone/>
              <a:defRPr sz="12800"/>
            </a:lvl2pPr>
            <a:lvl3pPr marL="4176888" indent="0">
              <a:buNone/>
              <a:defRPr sz="11000"/>
            </a:lvl3pPr>
            <a:lvl4pPr marL="6265332" indent="0">
              <a:buNone/>
              <a:defRPr sz="9100"/>
            </a:lvl4pPr>
            <a:lvl5pPr marL="8353776" indent="0">
              <a:buNone/>
              <a:defRPr sz="9100"/>
            </a:lvl5pPr>
            <a:lvl6pPr marL="10442219" indent="0">
              <a:buNone/>
              <a:defRPr sz="9100"/>
            </a:lvl6pPr>
            <a:lvl7pPr marL="12530663" indent="0">
              <a:buNone/>
              <a:defRPr sz="9100"/>
            </a:lvl7pPr>
            <a:lvl8pPr marL="14619107" indent="0">
              <a:buNone/>
              <a:defRPr sz="9100"/>
            </a:lvl8pPr>
            <a:lvl9pPr marL="16707551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8864" y="33534681"/>
            <a:ext cx="18148935" cy="5028711"/>
          </a:xfrm>
        </p:spPr>
        <p:txBody>
          <a:bodyPr/>
          <a:lstStyle>
            <a:lvl1pPr marL="0" indent="0">
              <a:buNone/>
              <a:defRPr sz="6400"/>
            </a:lvl1pPr>
            <a:lvl2pPr marL="2088444" indent="0">
              <a:buNone/>
              <a:defRPr sz="5500"/>
            </a:lvl2pPr>
            <a:lvl3pPr marL="4176888" indent="0">
              <a:buNone/>
              <a:defRPr sz="4600"/>
            </a:lvl3pPr>
            <a:lvl4pPr marL="6265332" indent="0">
              <a:buNone/>
              <a:defRPr sz="4100"/>
            </a:lvl4pPr>
            <a:lvl5pPr marL="8353776" indent="0">
              <a:buNone/>
              <a:defRPr sz="4100"/>
            </a:lvl5pPr>
            <a:lvl6pPr marL="10442219" indent="0">
              <a:buNone/>
              <a:defRPr sz="4100"/>
            </a:lvl6pPr>
            <a:lvl7pPr marL="12530663" indent="0">
              <a:buNone/>
              <a:defRPr sz="4100"/>
            </a:lvl7pPr>
            <a:lvl8pPr marL="14619107" indent="0">
              <a:buNone/>
              <a:defRPr sz="4100"/>
            </a:lvl8pPr>
            <a:lvl9pPr marL="16707551" indent="0">
              <a:buNone/>
              <a:defRPr sz="41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9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2411" y="1715915"/>
            <a:ext cx="27223403" cy="7141369"/>
          </a:xfrm>
          <a:prstGeom prst="rect">
            <a:avLst/>
          </a:prstGeom>
        </p:spPr>
        <p:txBody>
          <a:bodyPr vert="horz" lIns="417689" tIns="208844" rIns="417689" bIns="208844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411" y="9997919"/>
            <a:ext cx="27223403" cy="28277840"/>
          </a:xfrm>
          <a:prstGeom prst="rect">
            <a:avLst/>
          </a:prstGeom>
        </p:spPr>
        <p:txBody>
          <a:bodyPr vert="horz" lIns="417689" tIns="208844" rIns="417689" bIns="208844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411" y="39713948"/>
            <a:ext cx="7057919" cy="2281271"/>
          </a:xfrm>
          <a:prstGeom prst="rect">
            <a:avLst/>
          </a:prstGeom>
        </p:spPr>
        <p:txBody>
          <a:bodyPr vert="horz" lIns="417689" tIns="208844" rIns="417689" bIns="208844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8AFBA-6EBA-634B-BD35-109042CD9988}" type="datetimeFigureOut">
              <a:rPr lang="en-US" smtClean="0"/>
              <a:t>14/10/11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4810" y="39713948"/>
            <a:ext cx="9578605" cy="2281271"/>
          </a:xfrm>
          <a:prstGeom prst="rect">
            <a:avLst/>
          </a:prstGeom>
        </p:spPr>
        <p:txBody>
          <a:bodyPr vert="horz" lIns="417689" tIns="208844" rIns="417689" bIns="208844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7895" y="39713948"/>
            <a:ext cx="7057919" cy="2281271"/>
          </a:xfrm>
          <a:prstGeom prst="rect">
            <a:avLst/>
          </a:prstGeom>
        </p:spPr>
        <p:txBody>
          <a:bodyPr vert="horz" lIns="417689" tIns="208844" rIns="417689" bIns="208844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49ED0-26D6-2A4A-B988-49F844CCA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3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444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333" indent="-1566333" algn="l" defTabSz="2088444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721" indent="-1305277" algn="l" defTabSz="2088444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1110" indent="-1044222" algn="l" defTabSz="2088444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9554" indent="-1044222" algn="l" defTabSz="2088444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7997" indent="-1044222" algn="l" defTabSz="2088444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6441" indent="-1044222" algn="l" defTabSz="20884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4885" indent="-1044222" algn="l" defTabSz="20884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3329" indent="-1044222" algn="l" defTabSz="20884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51773" indent="-1044222" algn="l" defTabSz="208844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444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888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5332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3776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2219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0663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9107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7551" algn="l" defTabSz="2088444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0555386" y="10427735"/>
            <a:ext cx="17280000" cy="14397105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83A1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F0224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41186" y="10426044"/>
            <a:ext cx="8192929" cy="14396936"/>
          </a:xfrm>
          <a:prstGeom prst="rect">
            <a:avLst/>
          </a:prstGeom>
          <a:noFill/>
          <a:ln w="25400" cmpd="sng">
            <a:solidFill>
              <a:srgbClr val="83A1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4109" y="1959967"/>
            <a:ext cx="25380006" cy="3380759"/>
          </a:xfrm>
          <a:solidFill>
            <a:srgbClr val="14436A"/>
          </a:solidFill>
          <a:ln>
            <a:solidFill>
              <a:srgbClr val="83A1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700" dirty="0" smtClean="0"/>
              <a:t>Fine-grained emotion detection in suicide notes:</a:t>
            </a:r>
            <a:br>
              <a:rPr lang="en-US" sz="6700" dirty="0" smtClean="0"/>
            </a:br>
            <a:r>
              <a:rPr lang="en-US" sz="6700" dirty="0" smtClean="0"/>
              <a:t>Multi</a:t>
            </a:r>
            <a:r>
              <a:rPr lang="en-US" sz="6700" dirty="0"/>
              <a:t>-label classification with probability </a:t>
            </a:r>
            <a:r>
              <a:rPr lang="en-US" sz="6700" dirty="0" smtClean="0"/>
              <a:t>estimates</a:t>
            </a:r>
            <a:br>
              <a:rPr lang="en-US" sz="6700" dirty="0" smtClean="0"/>
            </a:br>
            <a:r>
              <a:rPr lang="en-US" sz="4900" i="1" dirty="0" smtClean="0"/>
              <a:t>Kim Luyckx, </a:t>
            </a:r>
            <a:r>
              <a:rPr lang="en-US" sz="4900" i="1" dirty="0" err="1" smtClean="0"/>
              <a:t>Frederik</a:t>
            </a:r>
            <a:r>
              <a:rPr lang="en-US" sz="4900" i="1" dirty="0" smtClean="0"/>
              <a:t> </a:t>
            </a:r>
            <a:r>
              <a:rPr lang="en-US" sz="4900" i="1" dirty="0" err="1" smtClean="0"/>
              <a:t>Vaassen</a:t>
            </a:r>
            <a:r>
              <a:rPr lang="en-US" sz="4900" i="1" dirty="0" smtClean="0"/>
              <a:t>, Claudia </a:t>
            </a:r>
            <a:r>
              <a:rPr lang="en-US" sz="4900" i="1" dirty="0" err="1" smtClean="0"/>
              <a:t>Peersman</a:t>
            </a:r>
            <a:r>
              <a:rPr lang="en-US" sz="4900" i="1" dirty="0" smtClean="0"/>
              <a:t> &amp; Walter </a:t>
            </a:r>
            <a:r>
              <a:rPr lang="en-US" sz="4900" i="1" dirty="0" err="1" smtClean="0"/>
              <a:t>Daelemans</a:t>
            </a:r>
            <a:r>
              <a:rPr lang="en-US" sz="4900" i="1" dirty="0" smtClean="0"/>
              <a:t/>
            </a:r>
            <a:br>
              <a:rPr lang="en-US" sz="4900" i="1" dirty="0" smtClean="0"/>
            </a:br>
            <a:r>
              <a:rPr lang="en-US" sz="4400" i="1" dirty="0" smtClean="0"/>
              <a:t>CLiPS Computational Linguistics Group, University of Antwerp, Belgium</a:t>
            </a:r>
            <a:endParaRPr lang="en-US" sz="4400" dirty="0"/>
          </a:p>
        </p:txBody>
      </p:sp>
      <p:pic>
        <p:nvPicPr>
          <p:cNvPr id="6" name="Picture 5" descr="CLiPS-def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164400" y="3685867"/>
            <a:ext cx="8845085" cy="2320022"/>
          </a:xfrm>
          <a:prstGeom prst="rect">
            <a:avLst/>
          </a:prstGeom>
        </p:spPr>
      </p:pic>
      <p:sp>
        <p:nvSpPr>
          <p:cNvPr id="55" name="Title 1"/>
          <p:cNvSpPr txBox="1">
            <a:spLocks/>
          </p:cNvSpPr>
          <p:nvPr/>
        </p:nvSpPr>
        <p:spPr>
          <a:xfrm>
            <a:off x="2434109" y="5831764"/>
            <a:ext cx="25380006" cy="3807309"/>
          </a:xfrm>
          <a:prstGeom prst="rect">
            <a:avLst/>
          </a:prstGeom>
          <a:ln>
            <a:solidFill>
              <a:srgbClr val="83A1B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17689" tIns="208844" rIns="417689" bIns="208844" rtlCol="0" anchor="ctr">
            <a:spAutoFit/>
          </a:bodyPr>
          <a:lstStyle>
            <a:lvl1pPr algn="ctr" defTabSz="2088444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Sentence	one/more emotion(s)</a:t>
            </a:r>
          </a:p>
          <a:p>
            <a:pPr algn="l"/>
            <a:endParaRPr lang="en-US" sz="4400" dirty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	</a:t>
            </a:r>
            <a:r>
              <a:rPr lang="en-US" sz="4400" dirty="0" smtClean="0">
                <a:solidFill>
                  <a:schemeClr val="tx1"/>
                </a:solidFill>
              </a:rPr>
              <a:t>	no annotation = `no emotion’ or `no agreement’</a:t>
            </a:r>
            <a:endParaRPr lang="en-US" sz="4400" dirty="0">
              <a:solidFill>
                <a:schemeClr val="tx1"/>
              </a:solidFill>
            </a:endParaRP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161990"/>
              </p:ext>
            </p:extLst>
          </p:nvPr>
        </p:nvGraphicFramePr>
        <p:xfrm>
          <a:off x="8621931" y="6681021"/>
          <a:ext cx="17285676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4178"/>
                <a:gridCol w="5297635"/>
                <a:gridCol w="2975384"/>
                <a:gridCol w="3047954"/>
                <a:gridCol w="312052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abuse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anger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blame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fear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forgiveness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guilt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happiness/peacefulness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hopefulness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hopelessness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information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instructions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love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pride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sorrow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thankfulness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3" name="Right Arrow 62"/>
          <p:cNvSpPr/>
          <p:nvPr/>
        </p:nvSpPr>
        <p:spPr>
          <a:xfrm rot="3231489">
            <a:off x="4639202" y="7495239"/>
            <a:ext cx="2915988" cy="431997"/>
          </a:xfrm>
          <a:prstGeom prst="rightArrow">
            <a:avLst/>
          </a:prstGeom>
          <a:solidFill>
            <a:srgbClr val="7F02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434109" y="465105"/>
            <a:ext cx="25380006" cy="1511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2011 Medical NLP Challenge – Track 2</a:t>
            </a:r>
          </a:p>
          <a:p>
            <a:pPr algn="ctr"/>
            <a:r>
              <a:rPr lang="en-US" sz="4400" dirty="0"/>
              <a:t>Shared task on sentiment detection in suicide </a:t>
            </a:r>
            <a:r>
              <a:rPr lang="en-US" sz="4400" dirty="0" smtClean="0"/>
              <a:t>nodes</a:t>
            </a:r>
            <a:endParaRPr lang="en-US" sz="4400" dirty="0"/>
          </a:p>
        </p:txBody>
      </p:sp>
      <p:sp>
        <p:nvSpPr>
          <p:cNvPr id="7" name="Right Arrow 6"/>
          <p:cNvSpPr/>
          <p:nvPr/>
        </p:nvSpPr>
        <p:spPr>
          <a:xfrm>
            <a:off x="5152496" y="6271563"/>
            <a:ext cx="1727997" cy="431997"/>
          </a:xfrm>
          <a:prstGeom prst="rightArrow">
            <a:avLst/>
          </a:prstGeom>
          <a:solidFill>
            <a:srgbClr val="7F02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5479061" y="5686624"/>
            <a:ext cx="1487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50%</a:t>
            </a:r>
            <a:endParaRPr lang="en-US" sz="4000" dirty="0"/>
          </a:p>
        </p:txBody>
      </p:sp>
      <p:sp>
        <p:nvSpPr>
          <p:cNvPr id="66" name="TextBox 65"/>
          <p:cNvSpPr txBox="1"/>
          <p:nvPr/>
        </p:nvSpPr>
        <p:spPr>
          <a:xfrm>
            <a:off x="5079926" y="7628505"/>
            <a:ext cx="1101387" cy="702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50%</a:t>
            </a:r>
            <a:endParaRPr lang="en-US" sz="4000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27690"/>
              </p:ext>
            </p:extLst>
          </p:nvPr>
        </p:nvGraphicFramePr>
        <p:xfrm>
          <a:off x="10749023" y="10726119"/>
          <a:ext cx="17280000" cy="2804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60545"/>
                <a:gridCol w="2793822"/>
                <a:gridCol w="88256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Original (multi-label)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Labels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/>
                        <a:t>Re-annotation</a:t>
                      </a:r>
                      <a:r>
                        <a:rPr lang="en-US" sz="4000" b="1" baseline="0" dirty="0" smtClean="0"/>
                        <a:t> (single-label)</a:t>
                      </a:r>
                      <a:endParaRPr lang="en-US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Everything I own I want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Instructions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(</a:t>
                      </a:r>
                      <a:r>
                        <a:rPr lang="en-US" sz="4000" dirty="0" err="1" smtClean="0"/>
                        <a:t>i</a:t>
                      </a:r>
                      <a:r>
                        <a:rPr lang="en-US" sz="4000" dirty="0" smtClean="0"/>
                        <a:t>) Everything</a:t>
                      </a:r>
                      <a:r>
                        <a:rPr lang="en-US" sz="4000" baseline="0" dirty="0" smtClean="0"/>
                        <a:t> I own I want you to have ,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you to have , Please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Guilt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(ii) Please forgive me .</a:t>
                      </a:r>
                      <a:endParaRPr lang="en-US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forgive me . I love you all .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Love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(iii) I love you all .</a:t>
                      </a:r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6" name="Group 75"/>
          <p:cNvGrpSpPr/>
          <p:nvPr/>
        </p:nvGrpSpPr>
        <p:grpSpPr>
          <a:xfrm>
            <a:off x="2772968" y="10726119"/>
            <a:ext cx="7556528" cy="2280265"/>
            <a:chOff x="2765819" y="10726119"/>
            <a:chExt cx="7556528" cy="2280265"/>
          </a:xfrm>
        </p:grpSpPr>
        <p:sp>
          <p:nvSpPr>
            <p:cNvPr id="50" name="Title 1"/>
            <p:cNvSpPr txBox="1">
              <a:spLocks/>
            </p:cNvSpPr>
            <p:nvPr/>
          </p:nvSpPr>
          <p:spPr>
            <a:xfrm>
              <a:off x="2765819" y="11230400"/>
              <a:ext cx="7556528" cy="1775984"/>
            </a:xfrm>
            <a:prstGeom prst="rect">
              <a:avLst/>
            </a:prstGeom>
            <a:solidFill>
              <a:schemeClr val="lt1"/>
            </a:solidFill>
            <a:ln>
              <a:solidFill>
                <a:srgbClr val="83A1B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417689" tIns="208844" rIns="417689" bIns="208844" rtlCol="0" anchor="ctr">
              <a:spAutoFit/>
            </a:bodyPr>
            <a:lstStyle>
              <a:lvl1pPr algn="ctr" defTabSz="2088444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4400" dirty="0" smtClean="0">
                  <a:solidFill>
                    <a:schemeClr val="tx1"/>
                  </a:solidFill>
                </a:rPr>
                <a:t>on complex cases in training</a:t>
              </a:r>
            </a:p>
            <a:p>
              <a:pPr algn="l"/>
              <a:r>
                <a:rPr lang="en-US" sz="4400" dirty="0">
                  <a:solidFill>
                    <a:schemeClr val="tx1"/>
                  </a:solidFill>
                </a:rPr>
                <a:t>k</a:t>
              </a:r>
              <a:r>
                <a:rPr lang="en-US" sz="4400" dirty="0" smtClean="0">
                  <a:solidFill>
                    <a:schemeClr val="tx1"/>
                  </a:solidFill>
                </a:rPr>
                <a:t>eeping only clear-cut cases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19752" y="10726119"/>
              <a:ext cx="3538248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7F0224"/>
                  </a:solidFill>
                </a:rPr>
                <a:t>Re-annotation</a:t>
              </a:r>
              <a:endParaRPr lang="en-US" sz="4400" b="1" dirty="0">
                <a:solidFill>
                  <a:srgbClr val="7F0224"/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785060" y="13992099"/>
            <a:ext cx="7532345" cy="3680718"/>
            <a:chOff x="2785060" y="13607249"/>
            <a:chExt cx="7532345" cy="3680718"/>
          </a:xfrm>
        </p:grpSpPr>
        <p:sp>
          <p:nvSpPr>
            <p:cNvPr id="68" name="Title 1"/>
            <p:cNvSpPr txBox="1">
              <a:spLocks/>
            </p:cNvSpPr>
            <p:nvPr/>
          </p:nvSpPr>
          <p:spPr>
            <a:xfrm>
              <a:off x="2785060" y="14157766"/>
              <a:ext cx="7532345" cy="3130201"/>
            </a:xfrm>
            <a:prstGeom prst="rect">
              <a:avLst/>
            </a:prstGeom>
            <a:noFill/>
            <a:ln>
              <a:solidFill>
                <a:srgbClr val="83A1BF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417689" tIns="208844" rIns="417689" bIns="208844" rtlCol="0" anchor="ctr">
              <a:spAutoFit/>
            </a:bodyPr>
            <a:lstStyle>
              <a:lvl1pPr algn="ctr" defTabSz="2088444" rtl="0" eaLnBrk="1" latinLnBrk="0" hangingPunct="1">
                <a:spcBef>
                  <a:spcPct val="0"/>
                </a:spcBef>
                <a:buNone/>
                <a:defRPr sz="201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4400" dirty="0" smtClean="0">
                  <a:solidFill>
                    <a:schemeClr val="tx1"/>
                  </a:solidFill>
                </a:rPr>
                <a:t>on single-label training data</a:t>
              </a:r>
            </a:p>
            <a:p>
              <a:pPr algn="l"/>
              <a:r>
                <a:rPr lang="en-US" sz="4400" dirty="0" smtClean="0">
                  <a:solidFill>
                    <a:schemeClr val="tx1"/>
                  </a:solidFill>
                </a:rPr>
                <a:t>15 emotions + no-emotion</a:t>
              </a:r>
            </a:p>
            <a:p>
              <a:pPr algn="l"/>
              <a:r>
                <a:rPr lang="en-US" sz="4400" dirty="0" smtClean="0">
                  <a:solidFill>
                    <a:schemeClr val="tx1"/>
                  </a:solidFill>
                </a:rPr>
                <a:t>- feature selection</a:t>
              </a:r>
            </a:p>
            <a:p>
              <a:pPr algn="l"/>
              <a:r>
                <a:rPr lang="en-US" sz="4400" dirty="0" smtClean="0">
                  <a:solidFill>
                    <a:schemeClr val="tx1"/>
                  </a:solidFill>
                </a:rPr>
                <a:t>- </a:t>
              </a:r>
              <a:r>
                <a:rPr lang="en-US" sz="4400" dirty="0" err="1" smtClean="0">
                  <a:solidFill>
                    <a:schemeClr val="tx1"/>
                  </a:solidFill>
                </a:rPr>
                <a:t>LibSVM</a:t>
              </a:r>
              <a:r>
                <a:rPr lang="en-US" sz="4400" dirty="0" smtClean="0">
                  <a:solidFill>
                    <a:schemeClr val="tx1"/>
                  </a:solidFill>
                </a:rPr>
                <a:t> </a:t>
              </a:r>
              <a:r>
                <a:rPr lang="en-US" sz="4400" dirty="0" err="1" smtClean="0">
                  <a:solidFill>
                    <a:schemeClr val="tx1"/>
                  </a:solidFill>
                </a:rPr>
                <a:t>param</a:t>
              </a:r>
              <a:r>
                <a:rPr lang="en-US" sz="4400" dirty="0" smtClean="0">
                  <a:solidFill>
                    <a:schemeClr val="tx1"/>
                  </a:solidFill>
                </a:rPr>
                <a:t> optimization</a:t>
              </a:r>
              <a:endParaRPr lang="en-US" sz="4400" dirty="0">
                <a:solidFill>
                  <a:schemeClr val="tx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975514" y="13607249"/>
              <a:ext cx="4827388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4400" b="1" dirty="0" smtClean="0">
                  <a:solidFill>
                    <a:srgbClr val="7F0224"/>
                  </a:solidFill>
                </a:rPr>
                <a:t>Phase 1: Calibration</a:t>
              </a:r>
              <a:endParaRPr lang="en-US" sz="4400" b="1" dirty="0">
                <a:solidFill>
                  <a:srgbClr val="7F0224"/>
                </a:solidFill>
              </a:endParaRPr>
            </a:p>
          </p:txBody>
        </p:sp>
      </p:grpSp>
      <p:cxnSp>
        <p:nvCxnSpPr>
          <p:cNvPr id="82" name="Straight Arrow Connector 81"/>
          <p:cNvCxnSpPr>
            <a:stCxn id="79" idx="3"/>
            <a:endCxn id="84" idx="1"/>
          </p:cNvCxnSpPr>
          <p:nvPr/>
        </p:nvCxnSpPr>
        <p:spPr>
          <a:xfrm>
            <a:off x="13186422" y="15612255"/>
            <a:ext cx="2645523" cy="0"/>
          </a:xfrm>
          <a:prstGeom prst="straightConnector1">
            <a:avLst/>
          </a:prstGeom>
          <a:ln w="76200" cmpd="sng">
            <a:solidFill>
              <a:srgbClr val="1443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79" idx="3"/>
            <a:endCxn id="85" idx="1"/>
          </p:cNvCxnSpPr>
          <p:nvPr/>
        </p:nvCxnSpPr>
        <p:spPr>
          <a:xfrm>
            <a:off x="13186422" y="15612255"/>
            <a:ext cx="2645523" cy="2078730"/>
          </a:xfrm>
          <a:prstGeom prst="straightConnector1">
            <a:avLst/>
          </a:prstGeom>
          <a:ln w="76200" cmpd="sng">
            <a:solidFill>
              <a:srgbClr val="1443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4" idx="3"/>
            <a:endCxn id="93" idx="1"/>
          </p:cNvCxnSpPr>
          <p:nvPr/>
        </p:nvCxnSpPr>
        <p:spPr>
          <a:xfrm>
            <a:off x="19513353" y="15612255"/>
            <a:ext cx="1978774" cy="25631"/>
          </a:xfrm>
          <a:prstGeom prst="straightConnector1">
            <a:avLst/>
          </a:prstGeom>
          <a:ln w="76200" cmpd="sng">
            <a:solidFill>
              <a:srgbClr val="1443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Process 78"/>
          <p:cNvSpPr/>
          <p:nvPr/>
        </p:nvSpPr>
        <p:spPr>
          <a:xfrm>
            <a:off x="10790462" y="14928255"/>
            <a:ext cx="2395960" cy="1367999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10-fold</a:t>
            </a:r>
          </a:p>
          <a:p>
            <a:pPr algn="ctr"/>
            <a:r>
              <a:rPr lang="en-US" sz="4400" dirty="0" smtClean="0"/>
              <a:t>CV</a:t>
            </a:r>
          </a:p>
        </p:txBody>
      </p:sp>
      <p:sp>
        <p:nvSpPr>
          <p:cNvPr id="85" name="Process 84"/>
          <p:cNvSpPr/>
          <p:nvPr/>
        </p:nvSpPr>
        <p:spPr>
          <a:xfrm>
            <a:off x="15831945" y="17006985"/>
            <a:ext cx="3681408" cy="1367999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Single-label test set</a:t>
            </a:r>
            <a:endParaRPr lang="en-US" sz="4400" dirty="0"/>
          </a:p>
        </p:txBody>
      </p:sp>
      <p:sp>
        <p:nvSpPr>
          <p:cNvPr id="91" name="TextBox 90"/>
          <p:cNvSpPr txBox="1"/>
          <p:nvPr/>
        </p:nvSpPr>
        <p:spPr>
          <a:xfrm>
            <a:off x="13595427" y="14842814"/>
            <a:ext cx="19537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Per fold</a:t>
            </a:r>
            <a:endParaRPr lang="en-US" sz="4400" dirty="0"/>
          </a:p>
        </p:txBody>
      </p:sp>
      <p:sp>
        <p:nvSpPr>
          <p:cNvPr id="93" name="Process 92"/>
          <p:cNvSpPr/>
          <p:nvPr/>
        </p:nvSpPr>
        <p:spPr>
          <a:xfrm>
            <a:off x="21492127" y="14411340"/>
            <a:ext cx="5203350" cy="2453092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en-US" sz="4400" dirty="0" smtClean="0"/>
              <a:t>Lexical features</a:t>
            </a:r>
          </a:p>
          <a:p>
            <a:r>
              <a:rPr lang="en-US" sz="4400" dirty="0" smtClean="0"/>
              <a:t>Context features</a:t>
            </a:r>
          </a:p>
          <a:p>
            <a:r>
              <a:rPr lang="en-US" sz="4400" dirty="0" smtClean="0"/>
              <a:t>Emotion vocabulary</a:t>
            </a:r>
            <a:endParaRPr lang="en-US" sz="4400" dirty="0"/>
          </a:p>
        </p:txBody>
      </p:sp>
      <p:sp>
        <p:nvSpPr>
          <p:cNvPr id="98" name="Process 97"/>
          <p:cNvSpPr/>
          <p:nvPr/>
        </p:nvSpPr>
        <p:spPr>
          <a:xfrm>
            <a:off x="21492130" y="17295777"/>
            <a:ext cx="3383995" cy="1638832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r>
              <a:rPr lang="en-US" sz="4400" dirty="0" smtClean="0"/>
              <a:t>C parameter</a:t>
            </a:r>
          </a:p>
          <a:p>
            <a:r>
              <a:rPr lang="en-US" sz="4400" dirty="0" smtClean="0"/>
              <a:t>G parameter</a:t>
            </a:r>
            <a:endParaRPr lang="en-US" sz="4400" dirty="0"/>
          </a:p>
        </p:txBody>
      </p:sp>
      <p:cxnSp>
        <p:nvCxnSpPr>
          <p:cNvPr id="99" name="Straight Arrow Connector 98"/>
          <p:cNvCxnSpPr>
            <a:stCxn id="84" idx="3"/>
            <a:endCxn id="98" idx="1"/>
          </p:cNvCxnSpPr>
          <p:nvPr/>
        </p:nvCxnSpPr>
        <p:spPr>
          <a:xfrm>
            <a:off x="19513353" y="15612255"/>
            <a:ext cx="1978777" cy="2502938"/>
          </a:xfrm>
          <a:prstGeom prst="straightConnector1">
            <a:avLst/>
          </a:prstGeom>
          <a:ln w="76200" cmpd="sng">
            <a:solidFill>
              <a:srgbClr val="14436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itle 1"/>
          <p:cNvSpPr txBox="1">
            <a:spLocks/>
          </p:cNvSpPr>
          <p:nvPr/>
        </p:nvSpPr>
        <p:spPr>
          <a:xfrm>
            <a:off x="2783524" y="18805670"/>
            <a:ext cx="7532345" cy="5838634"/>
          </a:xfrm>
          <a:prstGeom prst="rect">
            <a:avLst/>
          </a:prstGeom>
          <a:ln>
            <a:solidFill>
              <a:srgbClr val="83A1B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17689" tIns="208844" rIns="417689" bIns="208844" rtlCol="0" anchor="ctr">
            <a:spAutoFit/>
          </a:bodyPr>
          <a:lstStyle>
            <a:lvl1pPr algn="ctr" defTabSz="2088444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Assign multiple labels to a single sentence if label P exceeds probability threshold 3 classification scenarios: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- 15 emotions (no threshold)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- 15 emotions (1 threshold)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- 15 emotions + no-emotion </a:t>
            </a:r>
          </a:p>
          <a:p>
            <a:pPr marL="3232150" algn="l"/>
            <a:r>
              <a:rPr lang="en-US" sz="4400" dirty="0" smtClean="0">
                <a:solidFill>
                  <a:schemeClr val="tx1"/>
                </a:solidFill>
              </a:rPr>
              <a:t>(2 thresholds)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926901" y="18290002"/>
            <a:ext cx="5314225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Phase 2: </a:t>
            </a:r>
            <a:r>
              <a:rPr lang="en-US" sz="4400" b="1" dirty="0" err="1" smtClean="0">
                <a:solidFill>
                  <a:srgbClr val="7F0224"/>
                </a:solidFill>
              </a:rPr>
              <a:t>Thresholding</a:t>
            </a:r>
            <a:endParaRPr lang="en-US" sz="4400" b="1" dirty="0">
              <a:solidFill>
                <a:srgbClr val="7F0224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04581" y="9982692"/>
            <a:ext cx="280317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APPROACH</a:t>
            </a:r>
            <a:endParaRPr lang="en-US" sz="4400" b="1" dirty="0">
              <a:solidFill>
                <a:srgbClr val="7F0224"/>
              </a:solidFill>
            </a:endParaRPr>
          </a:p>
        </p:txBody>
      </p:sp>
      <p:sp>
        <p:nvSpPr>
          <p:cNvPr id="46" name="Process 45"/>
          <p:cNvSpPr/>
          <p:nvPr/>
        </p:nvSpPr>
        <p:spPr>
          <a:xfrm>
            <a:off x="15831946" y="21077254"/>
            <a:ext cx="3681408" cy="1367999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Single-label training set</a:t>
            </a:r>
            <a:endParaRPr lang="en-US" sz="4400" dirty="0"/>
          </a:p>
        </p:txBody>
      </p:sp>
      <p:sp>
        <p:nvSpPr>
          <p:cNvPr id="47" name="Process 46"/>
          <p:cNvSpPr/>
          <p:nvPr/>
        </p:nvSpPr>
        <p:spPr>
          <a:xfrm>
            <a:off x="15831946" y="23141129"/>
            <a:ext cx="3681408" cy="1367999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Multi-label</a:t>
            </a:r>
          </a:p>
          <a:p>
            <a:pPr algn="ctr"/>
            <a:r>
              <a:rPr lang="en-US" sz="4400" dirty="0" smtClean="0"/>
              <a:t>test set</a:t>
            </a:r>
            <a:endParaRPr lang="en-US" sz="4400" dirty="0"/>
          </a:p>
        </p:txBody>
      </p:sp>
      <p:sp>
        <p:nvSpPr>
          <p:cNvPr id="57" name="Process 56"/>
          <p:cNvSpPr/>
          <p:nvPr/>
        </p:nvSpPr>
        <p:spPr>
          <a:xfrm>
            <a:off x="21579477" y="20314427"/>
            <a:ext cx="4846256" cy="2453092"/>
          </a:xfrm>
          <a:prstGeom prst="flowChartProcess">
            <a:avLst/>
          </a:prstGeom>
          <a:solidFill>
            <a:srgbClr val="7F0224"/>
          </a:solidFill>
          <a:ln>
            <a:solidFill>
              <a:srgbClr val="7F02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/>
            <a:r>
              <a:rPr lang="en-US" sz="4400" dirty="0" err="1" smtClean="0"/>
              <a:t>LibSVM</a:t>
            </a:r>
            <a:r>
              <a:rPr lang="en-US" sz="4400" dirty="0" smtClean="0"/>
              <a:t> probability estimates per class</a:t>
            </a:r>
            <a:endParaRPr lang="en-US" sz="4400" dirty="0"/>
          </a:p>
        </p:txBody>
      </p:sp>
      <p:sp>
        <p:nvSpPr>
          <p:cNvPr id="17" name="Rectangle 16"/>
          <p:cNvSpPr/>
          <p:nvPr/>
        </p:nvSpPr>
        <p:spPr>
          <a:xfrm>
            <a:off x="21050606" y="14146039"/>
            <a:ext cx="5903998" cy="5413709"/>
          </a:xfrm>
          <a:prstGeom prst="rect">
            <a:avLst/>
          </a:prstGeom>
          <a:noFill/>
          <a:ln w="76200" cmpd="sng">
            <a:solidFill>
              <a:srgbClr val="7F02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911859" y="18790307"/>
            <a:ext cx="20171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7F0224"/>
                </a:solidFill>
              </a:rPr>
              <a:t>Optimal</a:t>
            </a:r>
            <a:endParaRPr lang="en-US" sz="4400" dirty="0">
              <a:solidFill>
                <a:srgbClr val="7F0224"/>
              </a:solidFill>
            </a:endParaRPr>
          </a:p>
        </p:txBody>
      </p:sp>
      <p:cxnSp>
        <p:nvCxnSpPr>
          <p:cNvPr id="20" name="Straight Arrow Connector 19"/>
          <p:cNvCxnSpPr>
            <a:stCxn id="17" idx="2"/>
            <a:endCxn id="57" idx="0"/>
          </p:cNvCxnSpPr>
          <p:nvPr/>
        </p:nvCxnSpPr>
        <p:spPr>
          <a:xfrm>
            <a:off x="24002605" y="19559748"/>
            <a:ext cx="0" cy="754679"/>
          </a:xfrm>
          <a:prstGeom prst="straightConnector1">
            <a:avLst/>
          </a:prstGeom>
          <a:ln w="76200" cmpd="sng">
            <a:solidFill>
              <a:srgbClr val="7F02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Process 83"/>
          <p:cNvSpPr/>
          <p:nvPr/>
        </p:nvSpPr>
        <p:spPr>
          <a:xfrm>
            <a:off x="15831945" y="14928255"/>
            <a:ext cx="3681408" cy="1367999"/>
          </a:xfrm>
          <a:prstGeom prst="flowChartProcess">
            <a:avLst/>
          </a:prstGeom>
          <a:solidFill>
            <a:srgbClr val="83A1BF"/>
          </a:solidFill>
          <a:ln>
            <a:solidFill>
              <a:srgbClr val="83A1B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Single-label training set</a:t>
            </a:r>
            <a:endParaRPr lang="en-US" sz="4400" dirty="0"/>
          </a:p>
        </p:txBody>
      </p:sp>
      <p:cxnSp>
        <p:nvCxnSpPr>
          <p:cNvPr id="5" name="Elbow Connector 4"/>
          <p:cNvCxnSpPr>
            <a:stCxn id="57" idx="1"/>
            <a:endCxn id="47" idx="3"/>
          </p:cNvCxnSpPr>
          <p:nvPr/>
        </p:nvCxnSpPr>
        <p:spPr>
          <a:xfrm rot="10800000" flipV="1">
            <a:off x="19513355" y="21540973"/>
            <a:ext cx="2066123" cy="2284156"/>
          </a:xfrm>
          <a:prstGeom prst="bentConnector3">
            <a:avLst>
              <a:gd name="adj1" fmla="val 64901"/>
            </a:avLst>
          </a:prstGeom>
          <a:ln w="76200" cmpd="sng">
            <a:solidFill>
              <a:srgbClr val="7F02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4" idx="2"/>
            <a:endCxn id="46" idx="1"/>
          </p:cNvCxnSpPr>
          <p:nvPr/>
        </p:nvCxnSpPr>
        <p:spPr>
          <a:xfrm rot="5400000">
            <a:off x="14019798" y="18108403"/>
            <a:ext cx="5465000" cy="1840703"/>
          </a:xfrm>
          <a:prstGeom prst="bentConnector4">
            <a:avLst>
              <a:gd name="adj1" fmla="val 7123"/>
              <a:gd name="adj2" fmla="val 143780"/>
            </a:avLst>
          </a:prstGeom>
          <a:ln w="76200" cmpd="sng">
            <a:solidFill>
              <a:srgbClr val="14436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2376977" y="18473047"/>
            <a:ext cx="2587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 smtClean="0"/>
              <a:t>Same data</a:t>
            </a:r>
            <a:endParaRPr lang="en-US" sz="4400" dirty="0"/>
          </a:p>
        </p:txBody>
      </p:sp>
      <p:cxnSp>
        <p:nvCxnSpPr>
          <p:cNvPr id="67" name="Elbow Connector 66"/>
          <p:cNvCxnSpPr>
            <a:stCxn id="85" idx="2"/>
            <a:endCxn id="47" idx="1"/>
          </p:cNvCxnSpPr>
          <p:nvPr/>
        </p:nvCxnSpPr>
        <p:spPr>
          <a:xfrm rot="5400000">
            <a:off x="14027226" y="20179705"/>
            <a:ext cx="5450145" cy="1840703"/>
          </a:xfrm>
          <a:prstGeom prst="bentConnector4">
            <a:avLst>
              <a:gd name="adj1" fmla="val 28896"/>
              <a:gd name="adj2" fmla="val 160505"/>
            </a:avLst>
          </a:prstGeom>
          <a:ln w="76200" cmpd="sng">
            <a:solidFill>
              <a:srgbClr val="14436A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0706739" y="21229117"/>
            <a:ext cx="392504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dirty="0" smtClean="0"/>
              <a:t>Original</a:t>
            </a:r>
          </a:p>
          <a:p>
            <a:pPr algn="r"/>
            <a:r>
              <a:rPr lang="en-US" sz="4400" dirty="0" smtClean="0"/>
              <a:t>multi-label data</a:t>
            </a:r>
            <a:endParaRPr lang="en-US" sz="4400" dirty="0"/>
          </a:p>
        </p:txBody>
      </p:sp>
      <p:sp>
        <p:nvSpPr>
          <p:cNvPr id="83" name="Rectangle 82"/>
          <p:cNvSpPr/>
          <p:nvPr/>
        </p:nvSpPr>
        <p:spPr>
          <a:xfrm>
            <a:off x="2341186" y="25567308"/>
            <a:ext cx="25472929" cy="10262207"/>
          </a:xfrm>
          <a:prstGeom prst="rect">
            <a:avLst/>
          </a:prstGeom>
          <a:noFill/>
          <a:ln w="25400" cmpd="sng">
            <a:solidFill>
              <a:srgbClr val="83A1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542487" y="25030816"/>
            <a:ext cx="5730530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RESULTS during training</a:t>
            </a:r>
            <a:endParaRPr lang="en-US" sz="4400" b="1" dirty="0">
              <a:solidFill>
                <a:srgbClr val="7F0224"/>
              </a:solidFill>
            </a:endParaRPr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2745087" y="27025457"/>
            <a:ext cx="11886700" cy="3889383"/>
          </a:xfrm>
          <a:prstGeom prst="rect">
            <a:avLst/>
          </a:prstGeom>
          <a:solidFill>
            <a:schemeClr val="lt1"/>
          </a:solidFill>
          <a:ln>
            <a:solidFill>
              <a:srgbClr val="83A1B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17689" tIns="208844" rIns="417689" bIns="208844" rtlCol="0" anchor="ctr">
            <a:spAutoFit/>
          </a:bodyPr>
          <a:lstStyle>
            <a:lvl1pPr algn="ctr" defTabSz="2088444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15 emotions + no-emotion (optimized)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4400" baseline="-25000" dirty="0">
              <a:solidFill>
                <a:schemeClr val="tx1"/>
              </a:solidFill>
            </a:endParaRPr>
          </a:p>
          <a:p>
            <a:pPr algn="l"/>
            <a:endParaRPr lang="en-US" sz="4400" baseline="-25000" dirty="0" smtClean="0">
              <a:solidFill>
                <a:schemeClr val="tx1"/>
              </a:solidFill>
            </a:endParaRPr>
          </a:p>
          <a:p>
            <a:pPr algn="l"/>
            <a:endParaRPr lang="en-US" sz="4400" baseline="-25000" dirty="0" smtClean="0">
              <a:solidFill>
                <a:schemeClr val="tx1"/>
              </a:solidFill>
            </a:endParaRPr>
          </a:p>
          <a:p>
            <a:pPr algn="l"/>
            <a:endParaRPr lang="en-US" sz="4400" baseline="-250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Yes, so proceed with re-annotated training data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922910" y="26490962"/>
            <a:ext cx="7084478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Is re-annotation a good idea?</a:t>
            </a:r>
            <a:endParaRPr lang="en-US" sz="4400" b="1" dirty="0">
              <a:solidFill>
                <a:srgbClr val="7F0224"/>
              </a:solidFill>
            </a:endParaRPr>
          </a:p>
        </p:txBody>
      </p:sp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472766"/>
              </p:ext>
            </p:extLst>
          </p:nvPr>
        </p:nvGraphicFramePr>
        <p:xfrm>
          <a:off x="4057440" y="28225739"/>
          <a:ext cx="912898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6457"/>
                <a:gridCol w="3271118"/>
                <a:gridCol w="3771407"/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Original</a:t>
                      </a:r>
                      <a:r>
                        <a:rPr lang="en-US" sz="4400" b="1" baseline="0" dirty="0" smtClean="0"/>
                        <a:t> data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Re-annotated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Micro </a:t>
                      </a:r>
                      <a:r>
                        <a:rPr lang="en-US" sz="4400" i="1" dirty="0" smtClean="0"/>
                        <a:t>F</a:t>
                      </a:r>
                      <a:r>
                        <a:rPr lang="en-US" sz="4400" i="1" baseline="-25000" dirty="0" smtClean="0"/>
                        <a:t>1</a:t>
                      </a:r>
                      <a:endParaRPr lang="en-US" sz="4400" i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56.6 %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60.0 %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6" name="Title 1"/>
          <p:cNvSpPr txBox="1">
            <a:spLocks/>
          </p:cNvSpPr>
          <p:nvPr/>
        </p:nvSpPr>
        <p:spPr>
          <a:xfrm>
            <a:off x="15006807" y="26398752"/>
            <a:ext cx="12419997" cy="5099971"/>
          </a:xfrm>
          <a:prstGeom prst="rect">
            <a:avLst/>
          </a:prstGeom>
          <a:ln>
            <a:solidFill>
              <a:srgbClr val="83A1B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17689" tIns="208844" rIns="417689" bIns="208844" rtlCol="0" anchor="ctr">
            <a:spAutoFit/>
          </a:bodyPr>
          <a:lstStyle>
            <a:lvl1pPr algn="ctr" defTabSz="2088444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rgbClr val="7F0224"/>
                </a:solidFill>
              </a:rPr>
              <a:t>Evaluated on single-label (=re-annotated) test data</a:t>
            </a:r>
          </a:p>
          <a:p>
            <a:pPr algn="l"/>
            <a:endParaRPr lang="en-US" sz="4400" dirty="0">
              <a:solidFill>
                <a:srgbClr val="7F0224"/>
              </a:solidFill>
            </a:endParaRPr>
          </a:p>
          <a:p>
            <a:pPr algn="l"/>
            <a:endParaRPr lang="en-US" sz="4400" dirty="0" smtClean="0">
              <a:solidFill>
                <a:srgbClr val="7F0224"/>
              </a:solidFill>
            </a:endParaRPr>
          </a:p>
          <a:p>
            <a:pPr algn="l"/>
            <a:endParaRPr lang="en-US" sz="4400" dirty="0">
              <a:solidFill>
                <a:srgbClr val="7F0224"/>
              </a:solidFill>
            </a:endParaRPr>
          </a:p>
          <a:p>
            <a:pPr algn="l"/>
            <a:endParaRPr lang="en-US" sz="4400" dirty="0" smtClean="0">
              <a:solidFill>
                <a:srgbClr val="7F0224"/>
              </a:solidFill>
            </a:endParaRPr>
          </a:p>
          <a:p>
            <a:pPr algn="l"/>
            <a:endParaRPr lang="en-US" sz="2000" dirty="0">
              <a:solidFill>
                <a:srgbClr val="7F0224"/>
              </a:solidFill>
            </a:endParaRPr>
          </a:p>
          <a:p>
            <a:pPr algn="l"/>
            <a:endParaRPr lang="en-US" sz="2000" dirty="0" smtClean="0">
              <a:solidFill>
                <a:srgbClr val="7F0224"/>
              </a:solidFill>
            </a:endParaRPr>
          </a:p>
          <a:p>
            <a:pPr algn="r"/>
            <a:r>
              <a:rPr lang="en-US" sz="4400" i="1" dirty="0" smtClean="0">
                <a:solidFill>
                  <a:srgbClr val="000000"/>
                </a:solidFill>
              </a:rPr>
              <a:t>C=8.0, G=8.0</a:t>
            </a:r>
            <a:endParaRPr lang="en-US" sz="4400" i="1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5185050" y="25836527"/>
            <a:ext cx="4827388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Phase 1: Calibration</a:t>
            </a:r>
            <a:endParaRPr lang="en-US" sz="4400" b="1" dirty="0">
              <a:solidFill>
                <a:srgbClr val="7F0224"/>
              </a:solidFill>
            </a:endParaRP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63190"/>
              </p:ext>
            </p:extLst>
          </p:nvPr>
        </p:nvGraphicFramePr>
        <p:xfrm>
          <a:off x="15223534" y="27518092"/>
          <a:ext cx="12006929" cy="304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6822"/>
                <a:gridCol w="4194729"/>
                <a:gridCol w="2655378"/>
              </a:tblGrid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Default </a:t>
                      </a:r>
                      <a:r>
                        <a:rPr lang="en-US" sz="4400" b="1" dirty="0" err="1" smtClean="0"/>
                        <a:t>params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Optimized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Token unigrams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41.7 %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60.0 %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Tokens + </a:t>
                      </a:r>
                      <a:r>
                        <a:rPr lang="en-US" sz="4400" dirty="0" err="1" smtClean="0"/>
                        <a:t>emoWORDS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41.9</a:t>
                      </a:r>
                      <a:r>
                        <a:rPr lang="en-US" sz="4400" baseline="0" dirty="0" smtClean="0"/>
                        <a:t>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56.2 %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Tokens + CONTEXT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33.4</a:t>
                      </a:r>
                      <a:r>
                        <a:rPr lang="en-US" sz="4400" baseline="0" dirty="0" smtClean="0"/>
                        <a:t>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59.3 %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Process 99"/>
          <p:cNvSpPr/>
          <p:nvPr/>
        </p:nvSpPr>
        <p:spPr>
          <a:xfrm>
            <a:off x="20704254" y="23141129"/>
            <a:ext cx="6606967" cy="1529771"/>
          </a:xfrm>
          <a:prstGeom prst="flowChartProcess">
            <a:avLst/>
          </a:prstGeom>
          <a:solidFill>
            <a:schemeClr val="bg1"/>
          </a:solidFill>
          <a:ln w="76200" cmpd="sng">
            <a:solidFill>
              <a:srgbClr val="7F02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16000"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threshold for 15 emotions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threshold for no-emotion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0727218" y="21906226"/>
            <a:ext cx="465692" cy="76944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400" dirty="0" smtClean="0">
                <a:solidFill>
                  <a:srgbClr val="7F0224"/>
                </a:solidFill>
              </a:rPr>
              <a:t>+</a:t>
            </a:r>
            <a:endParaRPr lang="en-US" sz="4400" dirty="0">
              <a:solidFill>
                <a:srgbClr val="7F0224"/>
              </a:solidFill>
            </a:endParaRPr>
          </a:p>
        </p:txBody>
      </p:sp>
      <p:sp>
        <p:nvSpPr>
          <p:cNvPr id="111" name="Title 1"/>
          <p:cNvSpPr txBox="1">
            <a:spLocks/>
          </p:cNvSpPr>
          <p:nvPr/>
        </p:nvSpPr>
        <p:spPr>
          <a:xfrm>
            <a:off x="2745087" y="31812256"/>
            <a:ext cx="24643102" cy="3745754"/>
          </a:xfrm>
          <a:prstGeom prst="rect">
            <a:avLst/>
          </a:prstGeom>
          <a:ln>
            <a:solidFill>
              <a:srgbClr val="83A1B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17689" tIns="208844" rIns="417689" bIns="208844" rtlCol="0" anchor="ctr">
            <a:spAutoFit/>
          </a:bodyPr>
          <a:lstStyle>
            <a:lvl1pPr algn="ctr" defTabSz="2088444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rgbClr val="7F0224"/>
                </a:solidFill>
              </a:rPr>
              <a:t>Evaluated on multi-label</a:t>
            </a:r>
          </a:p>
          <a:p>
            <a:pPr algn="l"/>
            <a:r>
              <a:rPr lang="en-US" sz="4400" dirty="0" smtClean="0">
                <a:solidFill>
                  <a:srgbClr val="7F0224"/>
                </a:solidFill>
              </a:rPr>
              <a:t>test data</a:t>
            </a:r>
            <a:endParaRPr lang="en-US" sz="4400" dirty="0">
              <a:solidFill>
                <a:srgbClr val="7F0224"/>
              </a:solidFill>
            </a:endParaRPr>
          </a:p>
          <a:p>
            <a:pPr algn="l"/>
            <a:endParaRPr lang="en-US" sz="4400" dirty="0" smtClean="0">
              <a:solidFill>
                <a:srgbClr val="7F0224"/>
              </a:solidFill>
            </a:endParaRPr>
          </a:p>
          <a:p>
            <a:pPr algn="l"/>
            <a:endParaRPr lang="en-US" sz="4400" dirty="0">
              <a:solidFill>
                <a:srgbClr val="7F0224"/>
              </a:solidFill>
            </a:endParaRPr>
          </a:p>
          <a:p>
            <a:pPr algn="l"/>
            <a:endParaRPr lang="en-US" sz="2000" dirty="0" smtClean="0">
              <a:solidFill>
                <a:srgbClr val="7F0224"/>
              </a:solidFill>
            </a:endParaRPr>
          </a:p>
          <a:p>
            <a:pPr algn="l"/>
            <a:endParaRPr lang="en-US" sz="2000" dirty="0" smtClean="0">
              <a:solidFill>
                <a:srgbClr val="7F0224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076387" y="31229328"/>
            <a:ext cx="541112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Phase 2: </a:t>
            </a:r>
            <a:r>
              <a:rPr lang="en-US" sz="4400" b="1" dirty="0" err="1" smtClean="0">
                <a:solidFill>
                  <a:srgbClr val="7F0224"/>
                </a:solidFill>
              </a:rPr>
              <a:t>Thresholding</a:t>
            </a:r>
            <a:endParaRPr lang="en-US" sz="4400" b="1" dirty="0">
              <a:solidFill>
                <a:srgbClr val="7F0224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341186" y="36549145"/>
            <a:ext cx="12290601" cy="5472000"/>
          </a:xfrm>
          <a:prstGeom prst="rect">
            <a:avLst/>
          </a:prstGeom>
          <a:noFill/>
          <a:ln w="25400" cmpd="sng">
            <a:solidFill>
              <a:srgbClr val="83A1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2536812" y="36047294"/>
            <a:ext cx="6085119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EVALUATION on test data</a:t>
            </a:r>
            <a:endParaRPr lang="en-US" sz="4400" b="1" dirty="0">
              <a:solidFill>
                <a:srgbClr val="7F0224"/>
              </a:solidFill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06120"/>
              </p:ext>
            </p:extLst>
          </p:nvPr>
        </p:nvGraphicFramePr>
        <p:xfrm>
          <a:off x="9604990" y="31960078"/>
          <a:ext cx="17366807" cy="334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3925"/>
                <a:gridCol w="3570104"/>
                <a:gridCol w="2924765"/>
                <a:gridCol w="2501443"/>
                <a:gridCol w="3386570"/>
              </a:tblGrid>
              <a:tr h="83710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Threshold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Precision</a:t>
                      </a:r>
                      <a:endParaRPr lang="en-US" sz="4400" b="1" i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Recall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88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Micro </a:t>
                      </a:r>
                      <a:r>
                        <a:rPr lang="en-US" sz="4400" b="1" i="1" dirty="0" smtClean="0"/>
                        <a:t>F</a:t>
                      </a:r>
                      <a:r>
                        <a:rPr lang="en-US" sz="4400" b="1" i="1" baseline="-250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 EMO</a:t>
                      </a:r>
                      <a:r>
                        <a:rPr lang="en-US" sz="4400" baseline="0" dirty="0" smtClean="0"/>
                        <a:t> + NO-EMO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No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67.3 %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34.4 %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45.4 %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 EMO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42.9 %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47.3 %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44.8 %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 EMO + NO-EMO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50.1</a:t>
                      </a:r>
                      <a:r>
                        <a:rPr lang="en-US" sz="4400" baseline="0" dirty="0" smtClean="0"/>
                        <a:t>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49.4 %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49.5 %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812469"/>
              </p:ext>
            </p:extLst>
          </p:nvPr>
        </p:nvGraphicFramePr>
        <p:xfrm>
          <a:off x="2552667" y="36856171"/>
          <a:ext cx="11886699" cy="334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88297"/>
                <a:gridCol w="2499551"/>
                <a:gridCol w="2611471"/>
                <a:gridCol w="2087380"/>
              </a:tblGrid>
              <a:tr h="83710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Thresh.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88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/>
                        <a:t>Micro </a:t>
                      </a:r>
                      <a:r>
                        <a:rPr lang="en-US" sz="4400" b="1" i="1" dirty="0" smtClean="0"/>
                        <a:t>F</a:t>
                      </a:r>
                      <a:r>
                        <a:rPr lang="en-US" sz="4400" b="1" i="1" baseline="-25000" dirty="0" smtClean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20884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i="1" baseline="0" dirty="0" smtClean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 EMO</a:t>
                      </a:r>
                      <a:r>
                        <a:rPr lang="en-US" sz="4400" baseline="0" dirty="0" smtClean="0"/>
                        <a:t> + NO-EMO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No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45.98 %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655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 EMO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47.30 %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1303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15 EMO + NO-EMO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2</a:t>
                      </a:r>
                      <a:endParaRPr lang="en-US" sz="4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50.18 %</a:t>
                      </a:r>
                      <a:endParaRPr lang="en-US" sz="4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0" dirty="0" smtClean="0"/>
                        <a:t>1191</a:t>
                      </a:r>
                      <a:endParaRPr lang="en-US" sz="4400" b="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04581" y="40397590"/>
            <a:ext cx="105019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Higher than mean of all participants: 48.75 %</a:t>
            </a:r>
          </a:p>
          <a:p>
            <a:r>
              <a:rPr lang="en-US" sz="4400" dirty="0" smtClean="0"/>
              <a:t>Only just below median: 50.27 % </a:t>
            </a:r>
            <a:endParaRPr lang="en-US" sz="4400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15415389" y="36549145"/>
            <a:ext cx="12419997" cy="5469302"/>
          </a:xfrm>
          <a:prstGeom prst="rect">
            <a:avLst/>
          </a:prstGeom>
          <a:ln>
            <a:solidFill>
              <a:srgbClr val="83A1B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417689" tIns="208844" rIns="417689" bIns="208844" rtlCol="0" anchor="ctr">
            <a:spAutoFit/>
          </a:bodyPr>
          <a:lstStyle>
            <a:lvl1pPr algn="ctr" defTabSz="2088444" rtl="0" eaLnBrk="1" latinLnBrk="0" hangingPunct="1">
              <a:spcBef>
                <a:spcPct val="0"/>
              </a:spcBef>
              <a:buNone/>
              <a:defRPr sz="20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dirty="0" smtClean="0">
                <a:solidFill>
                  <a:srgbClr val="000000"/>
                </a:solidFill>
              </a:rPr>
              <a:t>15 EMO + NO-EMO with 2 thresholds</a:t>
            </a:r>
          </a:p>
          <a:p>
            <a:pPr marL="731838" algn="l"/>
            <a:r>
              <a:rPr lang="en-US" sz="4400" dirty="0" smtClean="0">
                <a:solidFill>
                  <a:srgbClr val="000000"/>
                </a:solidFill>
              </a:rPr>
              <a:t>15% of sentences got multi-label prediction</a:t>
            </a:r>
          </a:p>
          <a:p>
            <a:pPr marL="731838" algn="l"/>
            <a:r>
              <a:rPr lang="en-US" sz="4400" dirty="0" smtClean="0">
                <a:solidFill>
                  <a:srgbClr val="000000"/>
                </a:solidFill>
              </a:rPr>
              <a:t>80% of these were partially correct</a:t>
            </a:r>
          </a:p>
          <a:p>
            <a:pPr marL="731838" algn="l"/>
            <a:endParaRPr lang="en-US" sz="1000" dirty="0">
              <a:solidFill>
                <a:srgbClr val="000000"/>
              </a:solidFill>
            </a:endParaRPr>
          </a:p>
          <a:p>
            <a:pPr algn="l">
              <a:tabLst>
                <a:tab pos="885825" algn="l"/>
              </a:tabLst>
            </a:pPr>
            <a:r>
              <a:rPr lang="en-US" sz="4400" dirty="0" smtClean="0">
                <a:solidFill>
                  <a:srgbClr val="000000"/>
                </a:solidFill>
              </a:rPr>
              <a:t>Confusion between</a:t>
            </a:r>
          </a:p>
          <a:p>
            <a:pPr algn="l">
              <a:tabLst>
                <a:tab pos="885825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	</a:t>
            </a:r>
            <a:r>
              <a:rPr lang="en-US" sz="4400" dirty="0" smtClean="0">
                <a:solidFill>
                  <a:srgbClr val="000000"/>
                </a:solidFill>
              </a:rPr>
              <a:t>instructions &amp; information</a:t>
            </a:r>
          </a:p>
          <a:p>
            <a:pPr algn="l">
              <a:tabLst>
                <a:tab pos="885825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	</a:t>
            </a:r>
            <a:r>
              <a:rPr lang="en-US" sz="4400" dirty="0" smtClean="0">
                <a:solidFill>
                  <a:srgbClr val="000000"/>
                </a:solidFill>
              </a:rPr>
              <a:t>instructions &amp; no-emotion</a:t>
            </a:r>
          </a:p>
          <a:p>
            <a:pPr algn="l">
              <a:tabLst>
                <a:tab pos="885825" algn="l"/>
              </a:tabLst>
            </a:pPr>
            <a:r>
              <a:rPr lang="en-US" sz="4400" dirty="0">
                <a:solidFill>
                  <a:srgbClr val="000000"/>
                </a:solidFill>
              </a:rPr>
              <a:t>	</a:t>
            </a:r>
            <a:r>
              <a:rPr lang="en-US" sz="4400" dirty="0" smtClean="0">
                <a:solidFill>
                  <a:srgbClr val="000000"/>
                </a:solidFill>
              </a:rPr>
              <a:t>hopelessness &amp; no-emotion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15768160" y="36047294"/>
            <a:ext cx="4129781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ERROR ANALYSIS</a:t>
            </a:r>
            <a:endParaRPr lang="en-US" sz="4400" b="1" dirty="0">
              <a:solidFill>
                <a:srgbClr val="7F0224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16357346" y="10669665"/>
            <a:ext cx="11159999" cy="3023995"/>
          </a:xfrm>
          <a:prstGeom prst="rect">
            <a:avLst/>
          </a:prstGeom>
          <a:noFill/>
          <a:ln w="76200" cmpd="sng">
            <a:solidFill>
              <a:srgbClr val="7F022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71" idx="2"/>
            <a:endCxn id="84" idx="0"/>
          </p:cNvCxnSpPr>
          <p:nvPr/>
        </p:nvCxnSpPr>
        <p:spPr>
          <a:xfrm flipH="1">
            <a:off x="17672649" y="13693660"/>
            <a:ext cx="4264697" cy="1234595"/>
          </a:xfrm>
          <a:prstGeom prst="straightConnector1">
            <a:avLst/>
          </a:prstGeom>
          <a:ln w="76200" cmpd="sng">
            <a:solidFill>
              <a:srgbClr val="7F022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680013" y="5348182"/>
            <a:ext cx="2351926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7F0224"/>
                </a:solidFill>
              </a:rPr>
              <a:t>DATA SET</a:t>
            </a:r>
            <a:endParaRPr lang="en-US" sz="4400" b="1" dirty="0">
              <a:solidFill>
                <a:srgbClr val="7F02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94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648</TotalTime>
  <Words>474</Words>
  <Application>Microsoft Macintosh PowerPoint</Application>
  <PresentationFormat>Custom</PresentationFormat>
  <Paragraphs>160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Fine-grained emotion detection in suicide notes: Multi-label classification with probability estimates Kim Luyckx, Frederik Vaassen, Claudia Peersman &amp; Walter Daelemans CLiPS Computational Linguistics Group, University of Antwerp, Belgium</vt:lpstr>
    </vt:vector>
  </TitlesOfParts>
  <Company>CLiPS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Fine-grained emotion detection in suicide notes: </dc:title>
  <dc:creator>Kim Luyckx</dc:creator>
  <cp:lastModifiedBy>Kim Luyckx</cp:lastModifiedBy>
  <cp:revision>181</cp:revision>
  <cp:lastPrinted>2011-10-13T10:45:49Z</cp:lastPrinted>
  <dcterms:created xsi:type="dcterms:W3CDTF">2011-10-10T11:52:09Z</dcterms:created>
  <dcterms:modified xsi:type="dcterms:W3CDTF">2011-10-14T13:09:55Z</dcterms:modified>
</cp:coreProperties>
</file>